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6" r:id="rId4"/>
    <p:sldId id="26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5" autoAdjust="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2ED4B6-7FEF-4015-8252-7768EC58D302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177981-6FCC-49E3-AC90-C6B7A9921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isability-adjusted_life_year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Bipolar Disorder (maniac depressive disorder)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By, Andersen Harrill, Rosy Rios, Amber Smith, and Carlos </a:t>
            </a:r>
            <a:r>
              <a:rPr lang="en-US" dirty="0" err="1" smtClean="0"/>
              <a:t>Marmolejo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Later in women than men</a:t>
            </a:r>
          </a:p>
          <a:p>
            <a:r>
              <a:rPr lang="en-US" dirty="0" smtClean="0"/>
              <a:t>Women tend to go more through seasonal mood changes</a:t>
            </a:r>
          </a:p>
          <a:p>
            <a:r>
              <a:rPr lang="en-US" dirty="0"/>
              <a:t>Women experience depressive episodes, mixed mania, and rapid cycling more often than </a:t>
            </a:r>
            <a:r>
              <a:rPr lang="en-US" dirty="0" smtClean="0"/>
              <a:t>men</a:t>
            </a:r>
          </a:p>
          <a:p>
            <a:r>
              <a:rPr lang="en-US" dirty="0" smtClean="0"/>
              <a:t>No evidence that gender affects response to treatment stabilizers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Psychotherapy (CBT, Family focused therapy, and </a:t>
            </a:r>
            <a:r>
              <a:rPr lang="en-US" dirty="0" err="1" smtClean="0"/>
              <a:t>psychoeducation</a:t>
            </a:r>
            <a:r>
              <a:rPr lang="en-US" dirty="0" smtClean="0"/>
              <a:t>) </a:t>
            </a:r>
          </a:p>
          <a:p>
            <a:r>
              <a:rPr lang="en-US" dirty="0" smtClean="0"/>
              <a:t>Behavioral Therapy- decrease stress</a:t>
            </a:r>
          </a:p>
          <a:p>
            <a:r>
              <a:rPr lang="en-US" dirty="0" smtClean="0"/>
              <a:t>Cognitive therapy- identify and modify patterns of thinking that accompany mood shifts.</a:t>
            </a:r>
          </a:p>
          <a:p>
            <a:r>
              <a:rPr lang="en-US" dirty="0" smtClean="0"/>
              <a:t>Interpersonal therapy- relationships and strains</a:t>
            </a:r>
          </a:p>
          <a:p>
            <a:r>
              <a:rPr lang="en-US" dirty="0" smtClean="0"/>
              <a:t>Social Rhythm therapy- patterns</a:t>
            </a:r>
          </a:p>
          <a:p>
            <a:r>
              <a:rPr lang="en-US" dirty="0" smtClean="0"/>
              <a:t>Medication- Lithium </a:t>
            </a:r>
          </a:p>
          <a:p>
            <a:r>
              <a:rPr lang="en-US" dirty="0" smtClean="0"/>
              <a:t>Therapy and mood stabilizing medication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 and Therapeutic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Causes mainly unknown</a:t>
            </a:r>
          </a:p>
          <a:p>
            <a:r>
              <a:rPr lang="en-US" dirty="0" smtClean="0"/>
              <a:t>Reducing symptoms with mood stabilizing medications (lithium) and support through therapy to cope with the disorder.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219200"/>
            <a:ext cx="2971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Stress (</a:t>
            </a:r>
            <a:r>
              <a:rPr lang="en-US" dirty="0" err="1" smtClean="0">
                <a:solidFill>
                  <a:srgbClr val="FF0000"/>
                </a:solidFill>
              </a:rPr>
              <a:t>Sociocultural</a:t>
            </a:r>
            <a:r>
              <a:rPr lang="en-US" dirty="0" smtClean="0">
                <a:solidFill>
                  <a:srgbClr val="FF0000"/>
                </a:solidFill>
              </a:rPr>
              <a:t> factors) a stress stimulant usually takes place to activate the first signs of bipolar disorder. This causes the patient to act out showing symptoms. 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0" y="9906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Biological Factors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Inheritance and disruption in the ventral and </a:t>
            </a:r>
            <a:r>
              <a:rPr lang="en-US" dirty="0" err="1" smtClean="0">
                <a:solidFill>
                  <a:srgbClr val="7030A0"/>
                </a:solidFill>
              </a:rPr>
              <a:t>lymbic</a:t>
            </a:r>
            <a:r>
              <a:rPr lang="en-US" dirty="0" smtClean="0">
                <a:solidFill>
                  <a:srgbClr val="7030A0"/>
                </a:solidFill>
              </a:rPr>
              <a:t> system mainly the </a:t>
            </a:r>
            <a:r>
              <a:rPr lang="en-US" dirty="0" err="1" smtClean="0">
                <a:solidFill>
                  <a:srgbClr val="7030A0"/>
                </a:solidFill>
              </a:rPr>
              <a:t>amygdala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4724400"/>
            <a:ext cx="312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Genetic Biological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If one parent has the disorder then there is a 15-25% chance that any of the offspring will gain that disorder.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4648200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Cognitive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Irrational and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illogigical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thinking. Negative thinking patterns and cognitive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disortation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53200" y="28956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Psychiatric outcome: Bipolar Disorder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35052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Constitutional (cognitive vulnerability</a:t>
            </a:r>
            <a:endParaRPr lang="en-US" dirty="0">
              <a:solidFill>
                <a:srgbClr val="92D05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76400" y="44196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971800" y="3505200"/>
            <a:ext cx="2971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191000" y="32766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562600" y="2819400"/>
            <a:ext cx="3048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181600" y="3886200"/>
            <a:ext cx="6858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657600" y="4038600"/>
            <a:ext cx="6096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People with Bipolar 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Edgar Poe, Beethoven, Napoleon, Mozart, Newton, Virginia Woolf</a:t>
            </a:r>
          </a:p>
          <a:p>
            <a:r>
              <a:rPr lang="en-US" dirty="0" smtClean="0"/>
              <a:t>Woolf’s last letter to her lover.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Bipolar disorder?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Episodes of elevated or agitated mood – Mania</a:t>
            </a:r>
          </a:p>
          <a:p>
            <a:r>
              <a:rPr lang="en-US" dirty="0" smtClean="0"/>
              <a:t>Society problems with social stigma, stereotypes and prejudice. </a:t>
            </a:r>
          </a:p>
          <a:p>
            <a:r>
              <a:rPr lang="en-US" dirty="0" smtClean="0"/>
              <a:t>Extreme mood swings, ranging between acute euphoria mania and severe depression</a:t>
            </a:r>
          </a:p>
          <a:p>
            <a:r>
              <a:rPr lang="en-US" dirty="0" smtClean="0"/>
              <a:t>Ages 15-25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Childbirth</a:t>
            </a:r>
          </a:p>
          <a:p>
            <a:r>
              <a:rPr lang="en-US" dirty="0" smtClean="0"/>
              <a:t>Antidepressants or steroids</a:t>
            </a:r>
          </a:p>
          <a:p>
            <a:r>
              <a:rPr lang="en-US" dirty="0" smtClean="0"/>
              <a:t>Insomnia</a:t>
            </a:r>
          </a:p>
          <a:p>
            <a:r>
              <a:rPr lang="en-US" dirty="0" smtClean="0"/>
              <a:t>Recreational drug use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Predominantly a biological disorder</a:t>
            </a:r>
          </a:p>
          <a:p>
            <a:r>
              <a:rPr lang="en-US" dirty="0" smtClean="0"/>
              <a:t>Ventral prefrontal regions and </a:t>
            </a:r>
            <a:r>
              <a:rPr lang="en-US" dirty="0" err="1" smtClean="0"/>
              <a:t>lymbic</a:t>
            </a:r>
            <a:r>
              <a:rPr lang="en-US" dirty="0" smtClean="0"/>
              <a:t> regions especially the </a:t>
            </a:r>
            <a:r>
              <a:rPr lang="en-US" dirty="0" err="1" smtClean="0"/>
              <a:t>amygdala</a:t>
            </a:r>
            <a:endParaRPr lang="en-US" dirty="0"/>
          </a:p>
          <a:p>
            <a:r>
              <a:rPr lang="en-US" dirty="0" smtClean="0"/>
              <a:t>May be dormant or activated naturally or triggered by stress in life.</a:t>
            </a:r>
          </a:p>
          <a:p>
            <a:r>
              <a:rPr lang="en-US" dirty="0" smtClean="0"/>
              <a:t>Tends to run in families. 15-25% chance if one parent has it.</a:t>
            </a:r>
          </a:p>
          <a:p>
            <a:r>
              <a:rPr lang="en-US" dirty="0" smtClean="0"/>
              <a:t>Environmental Factors</a:t>
            </a:r>
          </a:p>
          <a:p>
            <a:r>
              <a:rPr lang="en-US" dirty="0" smtClean="0"/>
              <a:t>4% of people in the world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1997" y="1397000"/>
          <a:ext cx="8077202" cy="5521663"/>
        </p:xfrm>
        <a:graphic>
          <a:graphicData uri="http://schemas.openxmlformats.org/drawingml/2006/table">
            <a:tbl>
              <a:tblPr/>
              <a:tblGrid>
                <a:gridCol w="4038601"/>
                <a:gridCol w="4038601"/>
              </a:tblGrid>
              <a:tr h="595685">
                <a:tc>
                  <a:txBody>
                    <a:bodyPr/>
                    <a:lstStyle/>
                    <a:p>
                      <a:pPr fontAlgn="t"/>
                      <a:r>
                        <a:rPr lang="en-US" sz="1600" b="1"/>
                        <a:t>Symptoms of mania or a manic episode include:</a:t>
                      </a:r>
                    </a:p>
                  </a:txBody>
                  <a:tcPr marL="24589" marR="24589" marT="24589" marB="245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/>
                        <a:t>Symptoms of depression or a depressive episode include:</a:t>
                      </a:r>
                    </a:p>
                  </a:txBody>
                  <a:tcPr marL="24589" marR="24589" marT="24589" marB="245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36715">
                <a:tc>
                  <a:txBody>
                    <a:bodyPr/>
                    <a:lstStyle/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 b="1"/>
                        <a:t>Mood Changes</a:t>
                      </a:r>
                      <a:r>
                        <a:rPr lang="en-US" sz="1600"/>
                        <a:t/>
                      </a:r>
                      <a:br>
                        <a:rPr lang="en-US" sz="1600"/>
                      </a:br>
                      <a:r>
                        <a:rPr lang="en-US" sz="1600"/>
                        <a:t>A long period of feeling "high," or an overly happy or outgoing mood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/>
                        <a:t>Extremely irritable mood, agitation, feeling "jumpy" or "wired."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 b="1"/>
                        <a:t>Behavioral Changes</a:t>
                      </a:r>
                      <a:r>
                        <a:rPr lang="en-US" sz="1600"/>
                        <a:t/>
                      </a:r>
                      <a:br>
                        <a:rPr lang="en-US" sz="1600"/>
                      </a:br>
                      <a:r>
                        <a:rPr lang="en-US" sz="1600"/>
                        <a:t>Talking very fast, jumping from one idea to another, having racing thoughts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/>
                        <a:t>Being easily distracted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/>
                        <a:t>Increasing goal-directed activities, such as taking on new projects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/>
                        <a:t>Being restless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/>
                        <a:t>Sleeping little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/>
                        <a:t>Having an unrealistic belief in one's abilities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/>
                        <a:t>Behaving impulsively and taking part in a lot of pleasurable,</a:t>
                      </a:r>
                      <a:br>
                        <a:rPr lang="en-US" sz="1600"/>
                      </a:br>
                      <a:r>
                        <a:rPr lang="en-US" sz="1600"/>
                        <a:t>high-risk behaviors, such as spending sprees, impulsive sex, and impulsive business investments.</a:t>
                      </a:r>
                    </a:p>
                  </a:txBody>
                  <a:tcPr marL="24589" marR="24589" marT="24589" marB="245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 b="1" dirty="0"/>
                        <a:t>Mood Changes</a:t>
                      </a:r>
                      <a:r>
                        <a:rPr lang="en-US" sz="1600" dirty="0"/>
                        <a:t/>
                      </a:r>
                      <a:br>
                        <a:rPr lang="en-US" sz="1600" dirty="0"/>
                      </a:br>
                      <a:r>
                        <a:rPr lang="en-US" sz="1600" dirty="0"/>
                        <a:t>A long period of feeling worried or empty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 dirty="0"/>
                        <a:t>Loss of interest in activities once enjoyed, including sex.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 b="1" dirty="0"/>
                        <a:t>Behavioral Changes</a:t>
                      </a:r>
                      <a:r>
                        <a:rPr lang="en-US" sz="1600" dirty="0"/>
                        <a:t/>
                      </a:r>
                      <a:br>
                        <a:rPr lang="en-US" sz="1600" dirty="0"/>
                      </a:br>
                      <a:r>
                        <a:rPr lang="en-US" sz="1600" dirty="0"/>
                        <a:t>Feeling tired or "slowed down"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 dirty="0"/>
                        <a:t>Having problems concentrating, remembering, and making decisions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 dirty="0"/>
                        <a:t>Being restless or irritable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 dirty="0"/>
                        <a:t>Changing eating, sleeping, or other habits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en-US" sz="1600" dirty="0"/>
                        <a:t>Thinking of death or suicide, or attempting suicide.</a:t>
                      </a:r>
                    </a:p>
                  </a:txBody>
                  <a:tcPr marL="24589" marR="24589" marT="24589" marB="2458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274638"/>
            <a:ext cx="42672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Prevalence</a:t>
            </a:r>
            <a:br>
              <a:rPr lang="en-US" dirty="0" smtClean="0"/>
            </a:br>
            <a:r>
              <a:rPr lang="en-US" sz="1400" dirty="0" smtClean="0"/>
              <a:t>around 3</a:t>
            </a:r>
            <a:r>
              <a:rPr lang="en-US" sz="1400" smtClean="0"/>
              <a:t>% worldwide</a:t>
            </a:r>
            <a:endParaRPr lang="en-US" dirty="0"/>
          </a:p>
        </p:txBody>
      </p:sp>
      <p:pic>
        <p:nvPicPr>
          <p:cNvPr id="16386" name="Picture 2" descr="Bipolar disorder among adults.  Prevalence in terms of percent of U.S. adult population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60332"/>
            <a:ext cx="3962400" cy="5435744"/>
          </a:xfrm>
          <a:prstGeom prst="rect">
            <a:avLst/>
          </a:prstGeom>
          <a:noFill/>
        </p:spPr>
      </p:pic>
      <p:pic>
        <p:nvPicPr>
          <p:cNvPr id="16388" name="Picture 4" descr="Bipolar disorder among adults. Demographics (for lifetime prevalence) in terms of percent of U.S. adult population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19201"/>
            <a:ext cx="4721164" cy="5638800"/>
          </a:xfrm>
          <a:prstGeom prst="rect">
            <a:avLst/>
          </a:prstGeom>
          <a:noFill/>
        </p:spPr>
      </p:pic>
      <p:pic>
        <p:nvPicPr>
          <p:cNvPr id="16390" name="Picture 6" descr="Average age of onset--25 years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3381375" cy="676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 American Psychiatric Association's </a:t>
            </a:r>
            <a:r>
              <a:rPr lang="en-US" i="1" dirty="0"/>
              <a:t>Diagnostic and Statistical Manual of Mental Disorders</a:t>
            </a:r>
            <a:r>
              <a:rPr lang="en-US" dirty="0"/>
              <a:t> or </a:t>
            </a:r>
            <a:r>
              <a:rPr lang="en-US" i="1" dirty="0"/>
              <a:t>DSM-IV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Family history</a:t>
            </a:r>
          </a:p>
          <a:p>
            <a:r>
              <a:rPr lang="en-US" dirty="0" smtClean="0"/>
              <a:t>Self reported incidence and medical practitioner analysis on abnormalities in behavior.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5334000"/>
            <a:ext cx="5638800" cy="10207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Rates similar in Men and Women broadly across different cultural and ethnic groups. </a:t>
            </a:r>
          </a:p>
          <a:p>
            <a:r>
              <a:rPr lang="en-US" dirty="0" smtClean="0"/>
              <a:t>World Health Organization(2000)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7410" name="Picture 2" descr="File:Bipolar disorder world map - DALY - WHO2002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5353426" cy="23622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Burden of bipolar disorder around the world: 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  <a:hlinkClick r:id="rId3" tooltip="Disability-adjusted life year"/>
              </a:rPr>
              <a:t>disability-adjusted life years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 per 100,000 inhabitants in 2002.</a:t>
            </a:r>
            <a:endParaRPr kumimoji="0" 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3133</TotalTime>
  <Words>400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Bipolar Disorder (maniac depressive disorder)</vt:lpstr>
      <vt:lpstr>Famous People with Bipolar disorder</vt:lpstr>
      <vt:lpstr>What is Bipolar disorder?</vt:lpstr>
      <vt:lpstr>Causes</vt:lpstr>
      <vt:lpstr>Etiology</vt:lpstr>
      <vt:lpstr>Symptoms</vt:lpstr>
      <vt:lpstr>Prevalence around 3% worldwide</vt:lpstr>
      <vt:lpstr>Diagnosis</vt:lpstr>
      <vt:lpstr>Cultural Factors</vt:lpstr>
      <vt:lpstr>Gender Variations</vt:lpstr>
      <vt:lpstr>Treatment Approaches</vt:lpstr>
      <vt:lpstr>Etiology and Therapeutic 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Bipolar Disorder</dc:title>
  <dc:creator>Pavilion</dc:creator>
  <cp:lastModifiedBy>Pavilion</cp:lastModifiedBy>
  <cp:revision>83</cp:revision>
  <dcterms:created xsi:type="dcterms:W3CDTF">2014-03-03T09:55:47Z</dcterms:created>
  <dcterms:modified xsi:type="dcterms:W3CDTF">2014-03-11T12:01:15Z</dcterms:modified>
</cp:coreProperties>
</file>